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5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32"/>
  </p:notesMasterIdLst>
  <p:sldIdLst>
    <p:sldId id="346" r:id="rId2"/>
    <p:sldId id="347" r:id="rId3"/>
    <p:sldId id="348" r:id="rId4"/>
    <p:sldId id="289" r:id="rId5"/>
    <p:sldId id="349" r:id="rId6"/>
    <p:sldId id="351" r:id="rId7"/>
    <p:sldId id="296" r:id="rId8"/>
    <p:sldId id="361" r:id="rId9"/>
    <p:sldId id="352" r:id="rId10"/>
    <p:sldId id="353" r:id="rId11"/>
    <p:sldId id="363" r:id="rId12"/>
    <p:sldId id="282" r:id="rId13"/>
    <p:sldId id="290" r:id="rId14"/>
    <p:sldId id="276" r:id="rId15"/>
    <p:sldId id="267" r:id="rId16"/>
    <p:sldId id="356" r:id="rId17"/>
    <p:sldId id="365" r:id="rId18"/>
    <p:sldId id="273" r:id="rId19"/>
    <p:sldId id="280" r:id="rId20"/>
    <p:sldId id="354" r:id="rId21"/>
    <p:sldId id="305" r:id="rId22"/>
    <p:sldId id="355" r:id="rId23"/>
    <p:sldId id="277" r:id="rId24"/>
    <p:sldId id="306" r:id="rId25"/>
    <p:sldId id="368" r:id="rId26"/>
    <p:sldId id="360" r:id="rId27"/>
    <p:sldId id="369" r:id="rId28"/>
    <p:sldId id="310" r:id="rId29"/>
    <p:sldId id="311" r:id="rId30"/>
    <p:sldId id="345" r:id="rId31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50000"/>
      </a:spcBef>
      <a:spcAft>
        <a:spcPct val="0"/>
      </a:spcAft>
      <a:defRPr sz="2400" b="1" kern="1200">
        <a:solidFill>
          <a:schemeClr val="tx1"/>
        </a:solidFill>
        <a:latin typeface="Verdana" pitchFamily="34" charset="0"/>
        <a:ea typeface="+mn-ea"/>
        <a:cs typeface="+mn-cs"/>
      </a:defRPr>
    </a:lvl1pPr>
    <a:lvl2pPr marL="457200" algn="l" rtl="0" eaLnBrk="0" fontAlgn="base" hangingPunct="0">
      <a:spcBef>
        <a:spcPct val="50000"/>
      </a:spcBef>
      <a:spcAft>
        <a:spcPct val="0"/>
      </a:spcAft>
      <a:defRPr sz="2400" b="1" kern="1200">
        <a:solidFill>
          <a:schemeClr val="tx1"/>
        </a:solidFill>
        <a:latin typeface="Verdana" pitchFamily="34" charset="0"/>
        <a:ea typeface="+mn-ea"/>
        <a:cs typeface="+mn-cs"/>
      </a:defRPr>
    </a:lvl2pPr>
    <a:lvl3pPr marL="914400" algn="l" rtl="0" eaLnBrk="0" fontAlgn="base" hangingPunct="0">
      <a:spcBef>
        <a:spcPct val="50000"/>
      </a:spcBef>
      <a:spcAft>
        <a:spcPct val="0"/>
      </a:spcAft>
      <a:defRPr sz="2400" b="1" kern="1200">
        <a:solidFill>
          <a:schemeClr val="tx1"/>
        </a:solidFill>
        <a:latin typeface="Verdana" pitchFamily="34" charset="0"/>
        <a:ea typeface="+mn-ea"/>
        <a:cs typeface="+mn-cs"/>
      </a:defRPr>
    </a:lvl3pPr>
    <a:lvl4pPr marL="1371600" algn="l" rtl="0" eaLnBrk="0" fontAlgn="base" hangingPunct="0">
      <a:spcBef>
        <a:spcPct val="50000"/>
      </a:spcBef>
      <a:spcAft>
        <a:spcPct val="0"/>
      </a:spcAft>
      <a:defRPr sz="2400" b="1" kern="1200">
        <a:solidFill>
          <a:schemeClr val="tx1"/>
        </a:solidFill>
        <a:latin typeface="Verdana" pitchFamily="34" charset="0"/>
        <a:ea typeface="+mn-ea"/>
        <a:cs typeface="+mn-cs"/>
      </a:defRPr>
    </a:lvl4pPr>
    <a:lvl5pPr marL="1828800" algn="l" rtl="0" eaLnBrk="0" fontAlgn="base" hangingPunct="0">
      <a:spcBef>
        <a:spcPct val="50000"/>
      </a:spcBef>
      <a:spcAft>
        <a:spcPct val="0"/>
      </a:spcAft>
      <a:defRPr sz="2400" b="1" kern="1200">
        <a:solidFill>
          <a:schemeClr val="tx1"/>
        </a:solidFill>
        <a:latin typeface="Verdana" pitchFamily="34" charset="0"/>
        <a:ea typeface="+mn-ea"/>
        <a:cs typeface="+mn-cs"/>
      </a:defRPr>
    </a:lvl5pPr>
    <a:lvl6pPr marL="2286000" algn="l" defTabSz="914400" rtl="0" eaLnBrk="1" latinLnBrk="0" hangingPunct="1">
      <a:defRPr sz="2400" b="1" kern="1200">
        <a:solidFill>
          <a:schemeClr val="tx1"/>
        </a:solidFill>
        <a:latin typeface="Verdana" pitchFamily="34" charset="0"/>
        <a:ea typeface="+mn-ea"/>
        <a:cs typeface="+mn-cs"/>
      </a:defRPr>
    </a:lvl6pPr>
    <a:lvl7pPr marL="2743200" algn="l" defTabSz="914400" rtl="0" eaLnBrk="1" latinLnBrk="0" hangingPunct="1">
      <a:defRPr sz="2400" b="1" kern="1200">
        <a:solidFill>
          <a:schemeClr val="tx1"/>
        </a:solidFill>
        <a:latin typeface="Verdana" pitchFamily="34" charset="0"/>
        <a:ea typeface="+mn-ea"/>
        <a:cs typeface="+mn-cs"/>
      </a:defRPr>
    </a:lvl7pPr>
    <a:lvl8pPr marL="3200400" algn="l" defTabSz="914400" rtl="0" eaLnBrk="1" latinLnBrk="0" hangingPunct="1">
      <a:defRPr sz="2400" b="1" kern="1200">
        <a:solidFill>
          <a:schemeClr val="tx1"/>
        </a:solidFill>
        <a:latin typeface="Verdana" pitchFamily="34" charset="0"/>
        <a:ea typeface="+mn-ea"/>
        <a:cs typeface="+mn-cs"/>
      </a:defRPr>
    </a:lvl8pPr>
    <a:lvl9pPr marL="3657600" algn="l" defTabSz="914400" rtl="0" eaLnBrk="1" latinLnBrk="0" hangingPunct="1">
      <a:defRPr sz="2400" b="1" kern="1200">
        <a:solidFill>
          <a:schemeClr val="tx1"/>
        </a:solidFill>
        <a:latin typeface="Verdan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00FFFF"/>
    <a:srgbClr val="99CCFF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40" autoAdjust="0"/>
    <p:restoredTop sz="94702" autoAdjust="0"/>
  </p:normalViewPr>
  <p:slideViewPr>
    <p:cSldViewPr>
      <p:cViewPr varScale="1">
        <p:scale>
          <a:sx n="69" d="100"/>
          <a:sy n="69" d="100"/>
        </p:scale>
        <p:origin x="-1410" y="-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38" d="100"/>
          <a:sy n="38" d="100"/>
        </p:scale>
        <p:origin x="-1542" y="-78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200" b="0">
                <a:latin typeface="Times New Roman" pitchFamily="18" charset="0"/>
              </a:defRPr>
            </a:lvl1pPr>
          </a:lstStyle>
          <a:p>
            <a:endParaRPr lang="en-US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200" b="0">
                <a:latin typeface="Times New Roman" pitchFamily="18" charset="0"/>
              </a:defRPr>
            </a:lvl1pPr>
          </a:lstStyle>
          <a:p>
            <a:endParaRPr lang="en-US"/>
          </a:p>
        </p:txBody>
      </p:sp>
      <p:sp>
        <p:nvSpPr>
          <p:cNvPr id="410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Κάντε κλικ για να επεξεργαστείτε τα στυλ κειμένου του υποδείγματος</a:t>
            </a:r>
          </a:p>
          <a:p>
            <a:pPr lvl="1"/>
            <a:r>
              <a:rPr lang="en-US"/>
              <a:t>Δεύτερου επιπέδου</a:t>
            </a:r>
          </a:p>
          <a:p>
            <a:pPr lvl="2"/>
            <a:r>
              <a:rPr lang="en-US"/>
              <a:t>Τρίτου επιπέδου</a:t>
            </a:r>
          </a:p>
          <a:p>
            <a:pPr lvl="3"/>
            <a:r>
              <a:rPr lang="en-US"/>
              <a:t>Τέταρτου επιπέδου</a:t>
            </a:r>
          </a:p>
          <a:p>
            <a:pPr lvl="4"/>
            <a:r>
              <a:rPr lang="en-US"/>
              <a:t>Πέμπτου επιπέδου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200" b="0">
                <a:latin typeface="Times New Roman" pitchFamily="18" charset="0"/>
              </a:defRPr>
            </a:lvl1pPr>
          </a:lstStyle>
          <a:p>
            <a:endParaRPr lang="en-US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200" b="0">
                <a:latin typeface="Times New Roman" pitchFamily="18" charset="0"/>
              </a:defRPr>
            </a:lvl1pPr>
          </a:lstStyle>
          <a:p>
            <a:fld id="{6A54E7EB-5FE1-48CF-BFCD-3BB548324819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Υπότιτλος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l-GR"/>
              <a:t>Κάντε κλικ για να επεξεργαστείτε τον υπότιτλο του υποδείγματος</a:t>
            </a:r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47DEBD4-5286-4EFF-ACE4-ABC7D7D2760F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cover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B3A5741-1704-4D59-A825-4F5DD4FA9F3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cover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Κατακόρυφος τίτλος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A02E763-71B0-4D6E-9E46-159D32D209A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cover dir="u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Τίτλος, Κείμενο και Αντι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κειμένου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47DE68D8-C364-472B-8B16-7A11C286F1BD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cover dir="u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 preserve="1">
  <p:cSld name="Τίτλος και Κείμενο επάνω από Αντι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κειμένου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7772400" cy="1981200"/>
          </a:xfrm>
        </p:spPr>
        <p:txBody>
          <a:bodyPr/>
          <a:lstStyle/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685800" y="4114800"/>
            <a:ext cx="7772400" cy="1981200"/>
          </a:xfrm>
        </p:spPr>
        <p:txBody>
          <a:bodyPr/>
          <a:lstStyle/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443FBFE1-2A28-4258-B3C8-79787DD00FB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cover dir="u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Τίτλος, Κείμενο και 2 Αντικεί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κειμένου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3 - Θέση περιεχομένου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5" name="4 - Θέση περιεχομένου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6" name="5 - Θέση ημερομηνίας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6 - Θέση υποσέλιδου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7 - Θέση αριθμού διαφάνειας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88C74101-CD86-4523-AD55-A30168140A00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cover dir="u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Τίτλος και 4 Αντικεί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 sz="quarter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περιεχομένου"/>
          <p:cNvSpPr>
            <a:spLocks noGrp="1"/>
          </p:cNvSpPr>
          <p:nvPr>
            <p:ph sz="quarter" idx="1"/>
          </p:nvPr>
        </p:nvSpPr>
        <p:spPr>
          <a:xfrm>
            <a:off x="685800" y="1981200"/>
            <a:ext cx="3810000" cy="1981200"/>
          </a:xfrm>
        </p:spPr>
        <p:txBody>
          <a:bodyPr/>
          <a:lstStyle/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3 - Θέση περιεχομένου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5" name="4 - Θέση περιεχομένου"/>
          <p:cNvSpPr>
            <a:spLocks noGrp="1"/>
          </p:cNvSpPr>
          <p:nvPr>
            <p:ph sz="quarter" idx="3"/>
          </p:nvPr>
        </p:nvSpPr>
        <p:spPr>
          <a:xfrm>
            <a:off x="685800" y="4114800"/>
            <a:ext cx="3810000" cy="1981200"/>
          </a:xfrm>
        </p:spPr>
        <p:txBody>
          <a:bodyPr/>
          <a:lstStyle/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6" name="5 - Θέση περιεχομένου"/>
          <p:cNvSpPr>
            <a:spLocks noGrp="1"/>
          </p:cNvSpPr>
          <p:nvPr>
            <p:ph sz="quarter" idx="4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7" name="6 - Θέση ημερομηνίας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7 - Θέση υποσέλιδου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8 - Θέση αριθμού διαφάνειας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DF6496B9-E8B0-4F7E-B84C-91A85FE1D897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cover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Αντι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533F233-543D-4741-A9E3-1680FEB4F2F8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cover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9A040C4-42B6-47E9-A573-1F8DED836707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cover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περιεχομένου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FCF60C7-EE3A-4FC3-B6E4-54FDDC9AD9B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cover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5" name="4 - Θέση κειμένου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</p:txBody>
      </p:sp>
      <p:sp>
        <p:nvSpPr>
          <p:cNvPr id="6" name="5 - Θέση περιεχομένου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7" name="6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7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8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3558A6F-09FF-451F-BCA9-4D4A0448EF9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cover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3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4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379E14A-D746-47C2-89AF-E71C50281BD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cover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2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2133AAE-9BF8-4EA0-9DBA-1D0D264D3D9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cover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92A9E2A-1E29-4D4E-B6DC-9050728A7A8F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cover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εικόνας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GR"/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533898B-A90C-4144-9554-C763D4F6D37A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cover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FFFF"/>
            </a:gs>
            <a:gs pos="100000">
              <a:srgbClr val="00FFFF">
                <a:gamma/>
                <a:tint val="7451"/>
                <a:invGamma/>
              </a:srgbClr>
            </a:gs>
          </a:gsLst>
          <a:path path="rect">
            <a:fillToRect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Κάντε κλικ για να επεξεργαστείτε το στυλ  τίτλου του υποδείγματος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Κάντε κλικ για να επεξεργαστείτε τα στυλ κειμένου του υποδείγματος</a:t>
            </a:r>
          </a:p>
          <a:p>
            <a:pPr lvl="1"/>
            <a:r>
              <a:rPr lang="en-US"/>
              <a:t>Δεύτερου επιπέδου</a:t>
            </a:r>
          </a:p>
          <a:p>
            <a:pPr lvl="2"/>
            <a:r>
              <a:rPr lang="en-US"/>
              <a:t>Τρίτου επιπέδου</a:t>
            </a:r>
          </a:p>
          <a:p>
            <a:pPr lvl="3"/>
            <a:r>
              <a:rPr lang="en-US"/>
              <a:t>Τέταρτου επιπέδου</a:t>
            </a:r>
          </a:p>
          <a:p>
            <a:pPr lvl="4"/>
            <a:r>
              <a:rPr lang="en-US"/>
              <a:t>Πέμπτου επιπέδου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400" b="0"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0"/>
              </a:spcBef>
              <a:defRPr sz="1400" b="0"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400" b="0">
                <a:latin typeface="+mn-lt"/>
              </a:defRPr>
            </a:lvl1pPr>
          </a:lstStyle>
          <a:p>
            <a:fld id="{48335447-5CB3-47BB-9E38-A7A5F0A44C92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transition>
    <p:cover dir="u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hyperlink" Target="https://www.youtube.com/watch?v=-gfZcf9spKk" TargetMode="Externa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hyperlink" Target="https://www.youtube.com/watch?v=1cSV4epESDk" TargetMode="Externa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hyperlink" Target="https://www.youtube.com/watch?v=Qtz8SD3F4E0" TargetMode="Externa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hyperlink" Target="https://www.youtube.com/watch?v=LpIm3Iiw6hU&amp;t=39s" TargetMode="Externa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hyperlink" Target="https://www.youtube.com/watch?v=cx_CwNssQKY" TargetMode="Externa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hyperlink" Target="https://www.youtube.com/watch?v=k9ofaG2ENqk" TargetMode="Externa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hyperlink" Target="https://www.youtube.com/watch?v=XFQgVwebt1E" TargetMode="Externa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gif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hyperlink" Target="&#919;%20&#913;&#923;&#937;&#931;&#919;%20&#932;&#919;&#931;%20&#928;&#927;&#923;&#919;&#931;.mp4" TargetMode="Externa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hyperlink" Target="https://www.youtube.com/watch?v=PTraWNMGle8" TargetMode="Externa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4" name="Rectangle 2"/>
          <p:cNvSpPr>
            <a:spLocks noGrp="1" noChangeArrowheads="1"/>
          </p:cNvSpPr>
          <p:nvPr>
            <p:ph type="title"/>
          </p:nvPr>
        </p:nvSpPr>
        <p:spPr>
          <a:xfrm>
            <a:off x="684213" y="0"/>
            <a:ext cx="7772400" cy="981075"/>
          </a:xfrm>
        </p:spPr>
        <p:txBody>
          <a:bodyPr/>
          <a:lstStyle/>
          <a:p>
            <a:r>
              <a:rPr lang="el-GR" sz="2400"/>
              <a:t>25 ΜΑΡΤΙΟΥ</a:t>
            </a:r>
            <a:br>
              <a:rPr lang="el-GR" sz="2400"/>
            </a:br>
            <a:r>
              <a:rPr lang="el-GR" sz="2400"/>
              <a:t>Ο Ευαγγελισμός της Θεοτόκου</a:t>
            </a:r>
          </a:p>
        </p:txBody>
      </p:sp>
      <p:pic>
        <p:nvPicPr>
          <p:cNvPr id="161795" name="Picture 3" descr="dim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95736" y="908720"/>
            <a:ext cx="4583113" cy="5472113"/>
          </a:xfrm>
          <a:prstGeom prst="rect">
            <a:avLst/>
          </a:prstGeom>
          <a:noFill/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ΚΡΥΦΟ ΣΧΟΛΕΙΟ 2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" y="0"/>
            <a:ext cx="5005853" cy="3068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8" descr="klefti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5886252" y="2414252"/>
            <a:ext cx="3257748" cy="4443748"/>
          </a:xfrm>
          <a:prstGeom prst="rect">
            <a:avLst/>
          </a:prstGeom>
          <a:noFill/>
          <a:ln/>
        </p:spPr>
      </p:pic>
      <p:sp>
        <p:nvSpPr>
          <p:cNvPr id="4" name="Rectangle 4"/>
          <p:cNvSpPr txBox="1">
            <a:spLocks noChangeArrowheads="1"/>
          </p:cNvSpPr>
          <p:nvPr/>
        </p:nvSpPr>
        <p:spPr>
          <a:xfrm>
            <a:off x="395536" y="4005064"/>
            <a:ext cx="5184576" cy="1296144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4000" b="0" i="0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ΕΥΛΟΓΗΜΕΝΗ </a:t>
            </a:r>
            <a:endParaRPr kumimoji="0" lang="en-US" sz="4000" b="0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4000" b="0" i="0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ΚΛΕΦΤΟΥΡΙΑ</a:t>
            </a: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6 - Θέση περιεχομένου" descr="3.png">
            <a:hlinkClick r:id="rId2"/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79512" y="1052736"/>
            <a:ext cx="8753164" cy="5256584"/>
          </a:xfrm>
        </p:spPr>
      </p:pic>
      <p:sp>
        <p:nvSpPr>
          <p:cNvPr id="8" name="7 - TextBox"/>
          <p:cNvSpPr txBox="1"/>
          <p:nvPr/>
        </p:nvSpPr>
        <p:spPr>
          <a:xfrm>
            <a:off x="2987824" y="188640"/>
            <a:ext cx="30267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 smtClean="0"/>
              <a:t>Τα κλεφτόπουλα</a:t>
            </a:r>
            <a:endParaRPr lang="el-GR" dirty="0"/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7" name="Picture 3" descr="ag1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0"/>
            <a:ext cx="3347864" cy="3326940"/>
          </a:xfrm>
          <a:prstGeom prst="rect">
            <a:avLst/>
          </a:prstGeom>
          <a:noFill/>
        </p:spPr>
      </p:pic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3598168" cy="803176"/>
          </a:xfrm>
        </p:spPr>
        <p:txBody>
          <a:bodyPr/>
          <a:lstStyle/>
          <a:p>
            <a:r>
              <a:rPr lang="el-GR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ΡΗΓΑΣ ΦΕΡΑΙΟΣ</a:t>
            </a:r>
          </a:p>
        </p:txBody>
      </p:sp>
      <p:sp>
        <p:nvSpPr>
          <p:cNvPr id="41988" name="Rectangle 4"/>
          <p:cNvSpPr>
            <a:spLocks noChangeArrowheads="1"/>
          </p:cNvSpPr>
          <p:nvPr/>
        </p:nvSpPr>
        <p:spPr bwMode="auto">
          <a:xfrm>
            <a:off x="3752850" y="261461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endParaRPr lang="el-GR"/>
          </a:p>
        </p:txBody>
      </p:sp>
      <p:pic>
        <p:nvPicPr>
          <p:cNvPr id="5" name="Picture 7" descr="ΣΚΟΥΦΑΣ ΝΙΚΟΛΑΟΣ ΕΜΜΑΝΟΥΗΛ ΞΑΝΘΟΣ ΤΣΑΚΑΛΩΦ ΑΘΑΝΑΣΙΟΣ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4856447" y="1"/>
            <a:ext cx="4287554" cy="6858000"/>
          </a:xfrm>
          <a:prstGeom prst="rect">
            <a:avLst/>
          </a:prstGeom>
          <a:noFill/>
          <a:ln/>
        </p:spPr>
      </p:pic>
      <p:sp>
        <p:nvSpPr>
          <p:cNvPr id="6" name="Rectangle 5"/>
          <p:cNvSpPr txBox="1">
            <a:spLocks noChangeArrowheads="1"/>
          </p:cNvSpPr>
          <p:nvPr/>
        </p:nvSpPr>
        <p:spPr>
          <a:xfrm>
            <a:off x="6193904" y="5266184"/>
            <a:ext cx="2950096" cy="1591816"/>
          </a:xfrm>
          <a:prstGeom prst="rect">
            <a:avLst/>
          </a:prstGeom>
        </p:spPr>
        <p:txBody>
          <a:bodyPr/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l-GR" sz="280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ΣΚΟΥΦΑΣ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l-GR" sz="280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ΤΣΑΚΑΛΩΦ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l-GR" sz="280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ΞΑΝΘΟΣ</a:t>
            </a:r>
            <a:endParaRPr kumimoji="0" lang="el-GR" sz="280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7" name="Picture 8" descr="filiki eteria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179512" y="3495567"/>
            <a:ext cx="4464496" cy="3362433"/>
          </a:xfrm>
          <a:prstGeom prst="rect">
            <a:avLst/>
          </a:prstGeom>
          <a:noFill/>
          <a:ln/>
        </p:spPr>
      </p:pic>
    </p:spTree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title"/>
          </p:nvPr>
        </p:nvSpPr>
        <p:spPr>
          <a:xfrm>
            <a:off x="683568" y="0"/>
            <a:ext cx="7772400" cy="836712"/>
          </a:xfrm>
        </p:spPr>
        <p:txBody>
          <a:bodyPr/>
          <a:lstStyle/>
          <a:p>
            <a:r>
              <a:rPr lang="el-GR" sz="4000" b="1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Όρκος Φιλικής Εταιρείας</a:t>
            </a:r>
          </a:p>
        </p:txBody>
      </p:sp>
      <p:pic>
        <p:nvPicPr>
          <p:cNvPr id="6" name="5 - Θέση περιεχομένου" descr="4.jpg">
            <a:hlinkClick r:id="rId2"/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508196" y="908720"/>
            <a:ext cx="8096252" cy="5464548"/>
          </a:xfrm>
        </p:spPr>
      </p:pic>
    </p:spTree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9" name="Picture 3" descr="Υψηλάντης"/>
          <p:cNvPicPr>
            <a:picLocks noChangeAspect="1" noChangeArrowheads="1"/>
          </p:cNvPicPr>
          <p:nvPr/>
        </p:nvPicPr>
        <p:blipFill>
          <a:blip r:embed="rId2" cstate="print"/>
          <a:srcRect r="4652"/>
          <a:stretch>
            <a:fillRect/>
          </a:stretch>
        </p:blipFill>
        <p:spPr bwMode="auto">
          <a:xfrm>
            <a:off x="395536" y="332656"/>
            <a:ext cx="2627784" cy="3212976"/>
          </a:xfrm>
          <a:prstGeom prst="rect">
            <a:avLst/>
          </a:prstGeom>
          <a:noFill/>
        </p:spPr>
      </p:pic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>
          <a:xfrm>
            <a:off x="251520" y="2564904"/>
            <a:ext cx="2195736" cy="648072"/>
          </a:xfrm>
        </p:spPr>
        <p:txBody>
          <a:bodyPr/>
          <a:lstStyle/>
          <a:p>
            <a:r>
              <a:rPr lang="el-GR" sz="2000" b="1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ΑΛΕΞΑΝΔΡΟΣ</a:t>
            </a:r>
            <a:r>
              <a:rPr lang="el-GR" sz="2000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el-GR" sz="2000" b="1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ΥΨΗΛΑΝΤΗΣ</a:t>
            </a:r>
          </a:p>
        </p:txBody>
      </p:sp>
      <p:pic>
        <p:nvPicPr>
          <p:cNvPr id="4" name="Picture 5" descr="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0" y="4098727"/>
            <a:ext cx="3275856" cy="2759273"/>
          </a:xfrm>
          <a:prstGeom prst="rect">
            <a:avLst/>
          </a:prstGeom>
          <a:noFill/>
          <a:ln/>
        </p:spPr>
      </p:pic>
      <p:sp>
        <p:nvSpPr>
          <p:cNvPr id="5" name="4 - Ορθογώνιο"/>
          <p:cNvSpPr/>
          <p:nvPr/>
        </p:nvSpPr>
        <p:spPr>
          <a:xfrm>
            <a:off x="683568" y="4149081"/>
            <a:ext cx="243001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l-GR" sz="2000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ΠΑΤΡΙΑΡΧΗΣ</a:t>
            </a:r>
            <a:r>
              <a:rPr lang="el-GR" sz="2200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      </a:t>
            </a:r>
            <a:r>
              <a:rPr lang="en-US" sz="2000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ΓΡΗΓΟΡΙΟΣ</a:t>
            </a:r>
            <a:r>
              <a:rPr lang="en-US" sz="2200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en-US" sz="2000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Ε’</a:t>
            </a:r>
            <a:endParaRPr lang="el-GR" sz="20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91880" y="692696"/>
            <a:ext cx="5439084" cy="51125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90" name="Picture 6" descr="mso6EB8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2558405" cy="3366928"/>
          </a:xfrm>
          <a:noFill/>
          <a:ln/>
        </p:spPr>
      </p:pic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492896"/>
            <a:ext cx="2446040" cy="875184"/>
          </a:xfrm>
        </p:spPr>
        <p:txBody>
          <a:bodyPr/>
          <a:lstStyle/>
          <a:p>
            <a:r>
              <a:rPr lang="en-US" sz="1800" dirty="0">
                <a:solidFill>
                  <a:schemeClr val="bg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Verdana" pitchFamily="34" charset="0"/>
              </a:rPr>
              <a:t>ΠΑΛΑΙΩΝ ΠΑΤΡΩΝ</a:t>
            </a:r>
            <a:br>
              <a:rPr lang="en-US" sz="1800" dirty="0">
                <a:solidFill>
                  <a:schemeClr val="bg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Verdana" pitchFamily="34" charset="0"/>
              </a:rPr>
            </a:br>
            <a:r>
              <a:rPr lang="en-US" sz="1800" dirty="0">
                <a:solidFill>
                  <a:schemeClr val="bg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Verdana" pitchFamily="34" charset="0"/>
              </a:rPr>
              <a:t>ΓΕΡΜΑΝΟΣ</a:t>
            </a:r>
          </a:p>
        </p:txBody>
      </p:sp>
      <p:pic>
        <p:nvPicPr>
          <p:cNvPr id="4" name="Picture 6" descr="ΑΓΙΑ ΛΑΥΡΑ  Η ΟΡΚΟΜΩΣΙ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27784" y="1196752"/>
            <a:ext cx="6264696" cy="52842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6" descr="ΤΟ ΛΑΒΑΡΟ ΤΗΣ ΕΠΑΝΑΣΤΑΣΗΣ"/>
          <p:cNvPicPr>
            <a:picLocks noChangeAspect="1" noChangeArrowheads="1"/>
          </p:cNvPicPr>
          <p:nvPr/>
        </p:nvPicPr>
        <p:blipFill>
          <a:blip r:embed="rId4" cstate="print"/>
          <a:srcRect b="5324"/>
          <a:stretch>
            <a:fillRect/>
          </a:stretch>
        </p:blipFill>
        <p:spPr bwMode="auto">
          <a:xfrm>
            <a:off x="179512" y="3356992"/>
            <a:ext cx="2160265" cy="27580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Rectangle 4"/>
          <p:cNvSpPr txBox="1">
            <a:spLocks noChangeArrowheads="1"/>
          </p:cNvSpPr>
          <p:nvPr/>
        </p:nvSpPr>
        <p:spPr bwMode="auto">
          <a:xfrm>
            <a:off x="179512" y="5949280"/>
            <a:ext cx="2230016" cy="9087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18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ΤΟ ΛΑΒΑΡΟ ΤΗΣ ΕΠΑΝΑΣΤΑΣΗΣ</a:t>
            </a:r>
          </a:p>
        </p:txBody>
      </p:sp>
      <p:sp>
        <p:nvSpPr>
          <p:cNvPr id="7" name="Rectangle 4"/>
          <p:cNvSpPr txBox="1">
            <a:spLocks noChangeArrowheads="1"/>
          </p:cNvSpPr>
          <p:nvPr/>
        </p:nvSpPr>
        <p:spPr bwMode="auto">
          <a:xfrm>
            <a:off x="2627784" y="188640"/>
            <a:ext cx="6264696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i="0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ΑΓΙΑ ΛΑΥΡΑ -Η ΟΡΚΟΜΩΣΙΑ</a:t>
            </a: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755576" y="0"/>
            <a:ext cx="7772400" cy="908720"/>
          </a:xfrm>
        </p:spPr>
        <p:txBody>
          <a:bodyPr/>
          <a:lstStyle/>
          <a:p>
            <a:r>
              <a:rPr lang="el-GR" sz="2400" b="1" dirty="0" smtClean="0">
                <a:latin typeface="Verdana" pitchFamily="34" charset="0"/>
                <a:ea typeface="Verdana" pitchFamily="34" charset="0"/>
              </a:rPr>
              <a:t>Το φλάμπουρο</a:t>
            </a:r>
            <a:endParaRPr lang="el-GR" sz="2400" b="1" dirty="0">
              <a:latin typeface="Verdana" pitchFamily="34" charset="0"/>
              <a:ea typeface="Verdana" pitchFamily="34" charset="0"/>
            </a:endParaRPr>
          </a:p>
        </p:txBody>
      </p:sp>
      <p:pic>
        <p:nvPicPr>
          <p:cNvPr id="6" name="5 - Θέση περιεχομένου" descr="5.jpg">
            <a:hlinkClick r:id="rId2"/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/>
          <a:srcRect l="2751" t="8936" b="10566"/>
          <a:stretch>
            <a:fillRect/>
          </a:stretch>
        </p:blipFill>
        <p:spPr>
          <a:xfrm>
            <a:off x="755575" y="1052736"/>
            <a:ext cx="7655265" cy="4752528"/>
          </a:xfrm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- Εικόνα" descr="ΠΟΙΗΜΑΤΑ.jpg"/>
          <p:cNvPicPr>
            <a:picLocks noChangeAspect="1"/>
          </p:cNvPicPr>
          <p:nvPr/>
        </p:nvPicPr>
        <p:blipFill>
          <a:blip r:embed="rId2" cstate="print"/>
          <a:srcRect b="42049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9" name="Picture 5" descr="ΘΕΟΔΩΡΟΣ ΚΟΛΟΚΟΤΡΩΝΗΣ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043608" y="11088"/>
            <a:ext cx="6846912" cy="6846912"/>
          </a:xfrm>
          <a:noFill/>
          <a:ln/>
        </p:spPr>
      </p:pic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>
          <a:xfrm>
            <a:off x="4139952" y="260648"/>
            <a:ext cx="4462264" cy="1143000"/>
          </a:xfrm>
          <a:ln w="12700"/>
        </p:spPr>
        <p:txBody>
          <a:bodyPr/>
          <a:lstStyle/>
          <a:p>
            <a:r>
              <a:rPr lang="el-GR" sz="2400" b="1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ΘΕΟΔΩΡΟΣ ΚΟΛΟΚΟΤΡΩΝΗΣ</a:t>
            </a: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9" name="Picture 3" descr="ag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4636" y="0"/>
            <a:ext cx="6881740" cy="6858000"/>
          </a:xfrm>
          <a:prstGeom prst="rect">
            <a:avLst/>
          </a:prstGeom>
          <a:noFill/>
        </p:spPr>
      </p:pic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>
          <a:xfrm>
            <a:off x="395536" y="5715000"/>
            <a:ext cx="8748464" cy="1143000"/>
          </a:xfrm>
        </p:spPr>
        <p:txBody>
          <a:bodyPr/>
          <a:lstStyle/>
          <a:p>
            <a:r>
              <a:rPr lang="el-GR" sz="2400" b="1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ΑΘΑΝΑΣΙΟΣ</a:t>
            </a:r>
            <a:r>
              <a:rPr lang="el-GR" sz="2400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el-GR" sz="2400" b="1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ΔΙΑΚΟΣ</a:t>
            </a:r>
          </a:p>
        </p:txBody>
      </p:sp>
      <p:sp>
        <p:nvSpPr>
          <p:cNvPr id="39940" name="Rectangle 4"/>
          <p:cNvSpPr>
            <a:spLocks noChangeArrowheads="1"/>
          </p:cNvSpPr>
          <p:nvPr/>
        </p:nvSpPr>
        <p:spPr bwMode="auto">
          <a:xfrm>
            <a:off x="3252788" y="211455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endParaRPr lang="el-GR"/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6" name="5 - Θέση περιεχομένου" descr="Εικόνα1.jpg">
            <a:hlinkClick r:id="rId2"/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-36512" y="-1"/>
            <a:ext cx="9216000" cy="6924199"/>
          </a:xfrm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- Τίτλος"/>
          <p:cNvSpPr>
            <a:spLocks noGrp="1"/>
          </p:cNvSpPr>
          <p:nvPr>
            <p:ph type="title"/>
          </p:nvPr>
        </p:nvSpPr>
        <p:spPr>
          <a:xfrm>
            <a:off x="683568" y="188640"/>
            <a:ext cx="7772400" cy="1143000"/>
          </a:xfrm>
        </p:spPr>
        <p:txBody>
          <a:bodyPr/>
          <a:lstStyle/>
          <a:p>
            <a:r>
              <a:rPr lang="el-GR" sz="2800" b="1" dirty="0" smtClean="0">
                <a:latin typeface="Verdana" pitchFamily="34" charset="0"/>
                <a:ea typeface="Verdana" pitchFamily="34" charset="0"/>
              </a:rPr>
              <a:t>ΑΘΑΝΑΣΙΟΣ ΔΙΑΚΟΣ</a:t>
            </a:r>
            <a:endParaRPr lang="el-GR" sz="2800" b="1" dirty="0">
              <a:latin typeface="Verdana" pitchFamily="34" charset="0"/>
              <a:ea typeface="Verdana" pitchFamily="34" charset="0"/>
            </a:endParaRPr>
          </a:p>
        </p:txBody>
      </p:sp>
      <p:pic>
        <p:nvPicPr>
          <p:cNvPr id="5" name="4 - Θέση περιεχομένου" descr="6.jpg">
            <a:hlinkClick r:id="rId2"/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053678" y="1052736"/>
            <a:ext cx="6830690" cy="5154898"/>
          </a:xfrm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358" name="Picture 6" descr="Η ΚΑΤΑΣΤΡΟΦΗ ΤΗΣ ΧΙΟΥ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  <a:ln/>
        </p:spPr>
      </p:pic>
      <p:sp>
        <p:nvSpPr>
          <p:cNvPr id="100356" name="Rectangle 4"/>
          <p:cNvSpPr>
            <a:spLocks noGrp="1" noChangeArrowheads="1"/>
          </p:cNvSpPr>
          <p:nvPr>
            <p:ph type="title"/>
          </p:nvPr>
        </p:nvSpPr>
        <p:spPr>
          <a:xfrm>
            <a:off x="4283968" y="0"/>
            <a:ext cx="4860032" cy="1143000"/>
          </a:xfrm>
        </p:spPr>
        <p:txBody>
          <a:bodyPr/>
          <a:lstStyle/>
          <a:p>
            <a:r>
              <a:rPr lang="el-GR" sz="2400" b="1" dirty="0"/>
              <a:t>Η ΚΑΤΑΣΤΡΟΦΗ ΤΗΣ ΧΙΟΥ</a:t>
            </a: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- Θέση περιεχομένου" descr="7.jpg">
            <a:hlinkClick r:id="rId2"/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187624" y="908720"/>
            <a:ext cx="6714218" cy="5043264"/>
          </a:xfrm>
        </p:spPr>
      </p:pic>
      <p:sp>
        <p:nvSpPr>
          <p:cNvPr id="6" name="5 - TextBox"/>
          <p:cNvSpPr txBox="1"/>
          <p:nvPr/>
        </p:nvSpPr>
        <p:spPr>
          <a:xfrm>
            <a:off x="3995936" y="188640"/>
            <a:ext cx="10599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 smtClean="0"/>
              <a:t>ΧΙΟΣ</a:t>
            </a:r>
            <a:endParaRPr lang="el-GR" dirty="0"/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14"/>
          <p:cNvPicPr>
            <a:picLocks noChangeAspect="1" noChangeArrowheads="1"/>
          </p:cNvPicPr>
          <p:nvPr/>
        </p:nvPicPr>
        <p:blipFill>
          <a:blip r:embed="rId2" cstate="print"/>
          <a:srcRect l="24619" r="23093"/>
          <a:stretch>
            <a:fillRect/>
          </a:stretch>
        </p:blipFill>
        <p:spPr bwMode="auto">
          <a:xfrm>
            <a:off x="3347864" y="0"/>
            <a:ext cx="2592288" cy="35010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6869" name="Picture 5" descr="ΜΠΟΥΜΠΟΥΛΙΝΑ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611560" y="1556792"/>
            <a:ext cx="2267744" cy="3556350"/>
          </a:xfrm>
          <a:noFill/>
          <a:ln/>
        </p:spPr>
      </p:pic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>
          <a:xfrm>
            <a:off x="611560" y="4509120"/>
            <a:ext cx="2267744" cy="576064"/>
          </a:xfrm>
        </p:spPr>
        <p:txBody>
          <a:bodyPr/>
          <a:lstStyle/>
          <a:p>
            <a:r>
              <a:rPr lang="el-GR" sz="1800" b="1" dirty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ΜΠΟΥΜΠΟΥΛΙΝΑ</a:t>
            </a: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3347864" y="2852936"/>
            <a:ext cx="2592288" cy="7829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Verdana" pitchFamily="34" charset="0"/>
                <a:ea typeface="+mj-ea"/>
                <a:cs typeface="+mj-cs"/>
              </a:rPr>
              <a:t>ΜΑΝΤΩ ΜΑΥΡΟΓΕΝΟΥΣ</a:t>
            </a:r>
          </a:p>
        </p:txBody>
      </p:sp>
      <p:pic>
        <p:nvPicPr>
          <p:cNvPr id="6" name="Picture 5" descr="10"/>
          <p:cNvPicPr>
            <a:picLocks noChangeAspect="1" noChangeArrowheads="1"/>
          </p:cNvPicPr>
          <p:nvPr/>
        </p:nvPicPr>
        <p:blipFill>
          <a:blip r:embed="rId4" cstate="print"/>
          <a:srcRect l="12000" r="12001"/>
          <a:stretch>
            <a:fillRect/>
          </a:stretch>
        </p:blipFill>
        <p:spPr bwMode="auto">
          <a:xfrm>
            <a:off x="6372200" y="1628800"/>
            <a:ext cx="2520280" cy="34931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6228184" y="4437112"/>
            <a:ext cx="2808312" cy="720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Verdana" pitchFamily="34" charset="0"/>
                <a:ea typeface="+mj-ea"/>
                <a:cs typeface="+mj-cs"/>
              </a:rPr>
              <a:t>ΜΙΑΟΥΛΗΣ ΑΝΔΡΕΑΣ</a:t>
            </a:r>
          </a:p>
        </p:txBody>
      </p:sp>
      <p:pic>
        <p:nvPicPr>
          <p:cNvPr id="8" name="Picture 3" descr="ag4"/>
          <p:cNvPicPr>
            <a:picLocks noChangeAspect="1" noChangeArrowheads="1"/>
          </p:cNvPicPr>
          <p:nvPr/>
        </p:nvPicPr>
        <p:blipFill>
          <a:blip r:embed="rId5" cstate="print"/>
          <a:srcRect l="12064" r="7512"/>
          <a:stretch>
            <a:fillRect/>
          </a:stretch>
        </p:blipFill>
        <p:spPr bwMode="auto">
          <a:xfrm>
            <a:off x="3347864" y="3559889"/>
            <a:ext cx="2664296" cy="3298111"/>
          </a:xfrm>
          <a:prstGeom prst="rect">
            <a:avLst/>
          </a:prstGeom>
          <a:noFill/>
        </p:spPr>
      </p:pic>
      <p:sp>
        <p:nvSpPr>
          <p:cNvPr id="9" name="8 - Ορθογώνιο"/>
          <p:cNvSpPr/>
          <p:nvPr/>
        </p:nvSpPr>
        <p:spPr>
          <a:xfrm>
            <a:off x="3347864" y="6402814"/>
            <a:ext cx="266429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l-GR" sz="1600" dirty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ΚΩΝ/ΝΟΣ ΚΑΝΑΡΗΣ</a:t>
            </a:r>
            <a:endParaRPr lang="el-GR" sz="16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- Τίτλος"/>
          <p:cNvSpPr>
            <a:spLocks noGrp="1"/>
          </p:cNvSpPr>
          <p:nvPr>
            <p:ph type="title"/>
          </p:nvPr>
        </p:nvSpPr>
        <p:spPr>
          <a:xfrm>
            <a:off x="683568" y="0"/>
            <a:ext cx="7772400" cy="1143000"/>
          </a:xfrm>
        </p:spPr>
        <p:txBody>
          <a:bodyPr/>
          <a:lstStyle/>
          <a:p>
            <a:r>
              <a:rPr lang="el-GR" sz="2400" b="1" dirty="0" err="1" smtClean="0">
                <a:latin typeface="Verdana" pitchFamily="34" charset="0"/>
                <a:ea typeface="Verdana" pitchFamily="34" charset="0"/>
              </a:rPr>
              <a:t>Μπουμπουλίνα</a:t>
            </a:r>
            <a:r>
              <a:rPr lang="el-GR" sz="2400" b="1" dirty="0" smtClean="0">
                <a:latin typeface="Verdana" pitchFamily="34" charset="0"/>
                <a:ea typeface="Verdana" pitchFamily="34" charset="0"/>
              </a:rPr>
              <a:t> - </a:t>
            </a:r>
            <a:r>
              <a:rPr lang="el-GR" sz="2400" b="1" dirty="0" err="1" smtClean="0">
                <a:latin typeface="Verdana" pitchFamily="34" charset="0"/>
                <a:ea typeface="Verdana" pitchFamily="34" charset="0"/>
              </a:rPr>
              <a:t>Μαυρογένους</a:t>
            </a:r>
            <a:endParaRPr lang="el-GR" sz="2400" b="1" dirty="0">
              <a:latin typeface="Verdana" pitchFamily="34" charset="0"/>
              <a:ea typeface="Verdana" pitchFamily="34" charset="0"/>
            </a:endParaRPr>
          </a:p>
        </p:txBody>
      </p:sp>
      <p:pic>
        <p:nvPicPr>
          <p:cNvPr id="7" name="6 - Θέση περιεχομένου" descr="8.jpg">
            <a:hlinkClick r:id="rId2"/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827585" y="908720"/>
            <a:ext cx="7488831" cy="5574057"/>
          </a:xfrm>
        </p:spPr>
      </p:pic>
    </p:spTree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el-GR" sz="3200" b="1" dirty="0">
                <a:latin typeface="Verdana" pitchFamily="34" charset="0"/>
                <a:ea typeface="Verdana" pitchFamily="34" charset="0"/>
              </a:rPr>
              <a:t>ΠΟΙΗΜΑ: «Κωνσταντίνος Κανάρης»</a:t>
            </a:r>
          </a:p>
        </p:txBody>
      </p:sp>
      <p:pic>
        <p:nvPicPr>
          <p:cNvPr id="4" name="Content Placeholder 3" descr="ag4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12064" r="7512"/>
          <a:stretch>
            <a:fillRect/>
          </a:stretch>
        </p:blipFill>
        <p:spPr bwMode="auto">
          <a:xfrm>
            <a:off x="2451658" y="1412776"/>
            <a:ext cx="4064557" cy="5033533"/>
          </a:xfrm>
          <a:prstGeom prst="rect">
            <a:avLst/>
          </a:prstGeom>
          <a:noFill/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0B2C05D9-2A89-5238-A724-F3A4741F1DB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200025"/>
            <a:ext cx="9144000" cy="6457950"/>
          </a:xfrm>
          <a:prstGeom prst="rect">
            <a:avLst/>
          </a:prstGeom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- TextBox"/>
          <p:cNvSpPr txBox="1"/>
          <p:nvPr/>
        </p:nvSpPr>
        <p:spPr>
          <a:xfrm>
            <a:off x="0" y="1844824"/>
            <a:ext cx="4067944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000" u="sng" dirty="0"/>
              <a:t>ΠΟΙΗΜΑΤΑ</a:t>
            </a:r>
          </a:p>
          <a:p>
            <a:pPr algn="ctr"/>
            <a:endParaRPr lang="el-GR" sz="2000" dirty="0"/>
          </a:p>
          <a:p>
            <a:pPr algn="ctr"/>
            <a:r>
              <a:rPr lang="el-GR" sz="2000" dirty="0"/>
              <a:t>«ΜΑΡΚΟΣ ΜΠΟΤΣΑΡΗΣ»</a:t>
            </a:r>
          </a:p>
          <a:p>
            <a:pPr algn="ctr"/>
            <a:r>
              <a:rPr lang="el-GR" sz="2000" dirty="0"/>
              <a:t> </a:t>
            </a:r>
          </a:p>
          <a:p>
            <a:pPr algn="ctr"/>
            <a:r>
              <a:rPr lang="el-GR" sz="2000" dirty="0"/>
              <a:t>«ΕΛΕΥΘΕΡΟΙ ΠΟΛΙΟΡΚΗΜΕΝΟΙ» </a:t>
            </a:r>
          </a:p>
          <a:p>
            <a:pPr algn="ctr"/>
            <a:endParaRPr lang="el-GR" sz="2000" dirty="0"/>
          </a:p>
          <a:p>
            <a:pPr algn="ctr"/>
            <a:endParaRPr lang="el-GR" sz="2000" dirty="0"/>
          </a:p>
        </p:txBody>
      </p:sp>
      <p:pic>
        <p:nvPicPr>
          <p:cNvPr id="51203" name="Picture 3" descr="25η Μαρτίου 1821: Η Μονή Αγίας Λαύρας στον Επαναστατικό Αγώνα - Τι έγινε  πριν από 200 χρόνια | Έθνος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41323" y="0"/>
            <a:ext cx="5102678" cy="6858000"/>
          </a:xfrm>
          <a:prstGeom prst="rect">
            <a:avLst/>
          </a:prstGeom>
          <a:noFill/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2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l-GR" sz="4000"/>
              <a:t>Η ΝΑΥΜΑΧΙΑ ΣΤΟ ΝΑΥΑΡΙΝΟ</a:t>
            </a:r>
          </a:p>
        </p:txBody>
      </p:sp>
      <p:pic>
        <p:nvPicPr>
          <p:cNvPr id="114694" name="Picture 6" descr="Η ΝΑΥΜΑΧΙΑ ΤΟΥ ΝΑΥΑΡΙΝΟ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979613" y="1700213"/>
            <a:ext cx="5329237" cy="4400550"/>
          </a:xfrm>
          <a:noFill/>
          <a:ln/>
        </p:spPr>
      </p:pic>
    </p:spTree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4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764704"/>
          </a:xfrm>
        </p:spPr>
        <p:txBody>
          <a:bodyPr/>
          <a:lstStyle/>
          <a:p>
            <a:r>
              <a:rPr lang="el-GR" sz="3600" dirty="0"/>
              <a:t>ΤΟ ΠΡΩΤΟ ΕΛΛΗΝΙΚΟ ΚΡΑΤΟΣ</a:t>
            </a:r>
          </a:p>
        </p:txBody>
      </p:sp>
      <p:pic>
        <p:nvPicPr>
          <p:cNvPr id="117766" name="Picture 6" descr="ΤΟ ΠΡΩΤΟ ΕΛΛΗΝΙΚΟ ΚΡΑΤΟΣ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043608" y="692696"/>
            <a:ext cx="6984776" cy="5855285"/>
          </a:xfrm>
        </p:spPr>
      </p:pic>
    </p:spTree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4" name="Rectangle 2"/>
          <p:cNvSpPr>
            <a:spLocks noGrp="1" noChangeArrowheads="1"/>
          </p:cNvSpPr>
          <p:nvPr>
            <p:ph type="title"/>
          </p:nvPr>
        </p:nvSpPr>
        <p:spPr>
          <a:xfrm>
            <a:off x="467544" y="260649"/>
            <a:ext cx="8172400" cy="936104"/>
          </a:xfrm>
        </p:spPr>
        <p:txBody>
          <a:bodyPr/>
          <a:lstStyle/>
          <a:p>
            <a:r>
              <a:rPr lang="el-GR" sz="2800" b="1" dirty="0"/>
              <a:t>ΠΟΙΗΜΑ</a:t>
            </a:r>
            <a:br>
              <a:rPr lang="el-GR" sz="2800" b="1" dirty="0"/>
            </a:br>
            <a:r>
              <a:rPr lang="el-GR" sz="2800" b="1" dirty="0" smtClean="0"/>
              <a:t>«Ευαγγελισμός - Ελληνισμός»</a:t>
            </a:r>
            <a:endParaRPr lang="el-GR" sz="2800" b="1" dirty="0"/>
          </a:p>
        </p:txBody>
      </p:sp>
      <p:pic>
        <p:nvPicPr>
          <p:cNvPr id="4" name="3 - Εικόνα" descr="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99592" y="1268760"/>
            <a:ext cx="7200800" cy="5143429"/>
          </a:xfrm>
          <a:prstGeom prst="rect">
            <a:avLst/>
          </a:prstGeom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7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23528" y="1052736"/>
            <a:ext cx="5904656" cy="3672408"/>
          </a:xfrm>
        </p:spPr>
        <p:txBody>
          <a:bodyPr/>
          <a:lstStyle/>
          <a:p>
            <a:pPr algn="l"/>
            <a:r>
              <a:rPr lang="el-GR" sz="2800" dirty="0">
                <a:effectLst>
                  <a:outerShdw blurRad="38100" dist="38100" dir="2700000" algn="tl">
                    <a:srgbClr val="FFFFFF"/>
                  </a:outerShdw>
                </a:effectLst>
                <a:latin typeface="Verdana" pitchFamily="34" charset="0"/>
                <a:ea typeface="Verdana" pitchFamily="34" charset="0"/>
              </a:rPr>
              <a:t>«ΚΛΕΙΣΕ ΣΤΗΝ ΨΥΧΗ ΣΟΥ ΤΗΝ  ΕΛΛΑΔΑ  ΚΑΙ ΘΑ ΝΙΩΣΕΙΣ ΜΕΣΑ ΣΟΥ  ΚΑΘΕ ΕΙΔΟΥΣ ΜΕΓΑΛΕΙΟ!».</a:t>
            </a:r>
          </a:p>
        </p:txBody>
      </p:sp>
      <p:sp>
        <p:nvSpPr>
          <p:cNvPr id="16077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3789040"/>
            <a:ext cx="5940152" cy="1752600"/>
          </a:xfrm>
        </p:spPr>
        <p:txBody>
          <a:bodyPr/>
          <a:lstStyle/>
          <a:p>
            <a:endParaRPr lang="el-GR" sz="2400" dirty="0">
              <a:latin typeface="Verdana" pitchFamily="34" charset="0"/>
              <a:ea typeface="Verdana" pitchFamily="34" charset="0"/>
            </a:endParaRPr>
          </a:p>
          <a:p>
            <a:pPr algn="r"/>
            <a:r>
              <a:rPr lang="el-GR" sz="2400" dirty="0">
                <a:effectLst>
                  <a:outerShdw blurRad="38100" dist="38100" dir="2700000" algn="tl">
                    <a:srgbClr val="FFFFFF"/>
                  </a:outerShdw>
                </a:effectLst>
                <a:latin typeface="Verdana" pitchFamily="34" charset="0"/>
                <a:ea typeface="Verdana" pitchFamily="34" charset="0"/>
              </a:rPr>
              <a:t>                  ΔΙΟΝΥΣΙΟΣ ΣΟΛΩΜΟΣ</a:t>
            </a:r>
          </a:p>
          <a:p>
            <a:endParaRPr lang="el-GR" sz="2400" dirty="0">
              <a:latin typeface="Verdana" pitchFamily="34" charset="0"/>
              <a:ea typeface="Verdana" pitchFamily="34" charset="0"/>
            </a:endParaRPr>
          </a:p>
        </p:txBody>
      </p:sp>
      <p:pic>
        <p:nvPicPr>
          <p:cNvPr id="160772" name="Picture 4" descr="large_greek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991271" y="0"/>
            <a:ext cx="3152730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6" name="Picture 6" descr="greeceC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63713" y="765175"/>
            <a:ext cx="5616575" cy="486410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2818" name="Picture 2" descr="29 Μαΐου 1453: «Η Πόλις εάλω»">
            <a:hlinkClick r:id="rId2" action="ppaction://hlinkfil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4 - Θέση περιεχομένου" descr="2.jpg">
            <a:hlinkClick r:id="rId2"/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683568" y="764704"/>
            <a:ext cx="7732439" cy="5822179"/>
          </a:xfrm>
        </p:spPr>
      </p:pic>
      <p:sp>
        <p:nvSpPr>
          <p:cNvPr id="6" name="5 - TextBox"/>
          <p:cNvSpPr txBox="1"/>
          <p:nvPr/>
        </p:nvSpPr>
        <p:spPr>
          <a:xfrm>
            <a:off x="1115616" y="188640"/>
            <a:ext cx="69127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dirty="0" smtClean="0"/>
              <a:t>Το </a:t>
            </a:r>
            <a:r>
              <a:rPr lang="el-GR" dirty="0" err="1" smtClean="0"/>
              <a:t>ακτινοδεμένο</a:t>
            </a:r>
            <a:r>
              <a:rPr lang="el-GR" dirty="0" smtClean="0"/>
              <a:t> δισκοπότηρο</a:t>
            </a:r>
            <a:endParaRPr lang="el-GR" dirty="0"/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5" name="Picture 5" descr="ΠΑΙΔΟΜΑΖΩΜΑ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9123408" cy="6858000"/>
          </a:xfrm>
          <a:noFill/>
          <a:ln/>
        </p:spPr>
      </p:pic>
      <p:sp>
        <p:nvSpPr>
          <p:cNvPr id="66562" name="Rectangle 2"/>
          <p:cNvSpPr>
            <a:spLocks noGrp="1" noChangeArrowheads="1"/>
          </p:cNvSpPr>
          <p:nvPr>
            <p:ph type="title"/>
          </p:nvPr>
        </p:nvSpPr>
        <p:spPr>
          <a:xfrm>
            <a:off x="179512" y="188640"/>
            <a:ext cx="7772400" cy="648072"/>
          </a:xfrm>
        </p:spPr>
        <p:txBody>
          <a:bodyPr/>
          <a:lstStyle/>
          <a:p>
            <a:pPr algn="l"/>
            <a:r>
              <a:rPr lang="el-GR" b="1" dirty="0"/>
              <a:t>ΠΑΙΔΟΜΑΖΩΜΑ</a:t>
            </a: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AutoShape 2" descr="Πως δημιουργήθηκαν τα τάγματα των γενιτσάρων: Το παιδομάζωμα επί  τουρκοκρατίας και η αντίδραση των Ελλήνων… | Hellasjournal.com"/>
          <p:cNvSpPr>
            <a:spLocks noChangeAspect="1" noChangeArrowheads="1"/>
          </p:cNvSpPr>
          <p:nvPr/>
        </p:nvSpPr>
        <p:spPr bwMode="auto">
          <a:xfrm>
            <a:off x="155575" y="-846138"/>
            <a:ext cx="2600325" cy="1762126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/>
          </a:p>
        </p:txBody>
      </p:sp>
      <p:pic>
        <p:nvPicPr>
          <p:cNvPr id="50182" name="Picture 6" descr="Μαρίνα Διαμαντοπούλου: Παιδομάζωμα και Γενίτσαροι κατά την Τουρκοκρατί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29000" y="0"/>
            <a:ext cx="5715000" cy="6858000"/>
          </a:xfrm>
          <a:prstGeom prst="rect">
            <a:avLst/>
          </a:prstGeom>
          <a:noFill/>
        </p:spPr>
      </p:pic>
      <p:sp>
        <p:nvSpPr>
          <p:cNvPr id="10" name="9 - TextBox"/>
          <p:cNvSpPr txBox="1"/>
          <p:nvPr/>
        </p:nvSpPr>
        <p:spPr>
          <a:xfrm>
            <a:off x="0" y="332656"/>
            <a:ext cx="561662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3600" dirty="0"/>
              <a:t>ΠΟΙΗΜΑ</a:t>
            </a:r>
          </a:p>
          <a:p>
            <a:pPr algn="ctr"/>
            <a:r>
              <a:rPr lang="el-GR" sz="3600" dirty="0"/>
              <a:t>«Το παιδομάζωμα»</a:t>
            </a: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Ο ΠΑΤΡΟΚΟΣΜΑΣ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-1" y="0"/>
            <a:ext cx="4067945" cy="6858000"/>
          </a:xfrm>
          <a:prstGeom prst="rect">
            <a:avLst/>
          </a:prstGeom>
          <a:noFill/>
          <a:ln/>
        </p:spPr>
      </p:pic>
      <p:pic>
        <p:nvPicPr>
          <p:cNvPr id="6" name="Picture 6" descr="ΚΡΥΦΟ ΣΧΟΛΕΙΟ ΚΕΡΙΝΑ ΟΜΟΙΩΜΑΤ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4211960" y="3483187"/>
            <a:ext cx="4752528" cy="3186173"/>
          </a:xfrm>
          <a:prstGeom prst="rect">
            <a:avLst/>
          </a:prstGeom>
          <a:noFill/>
          <a:ln/>
        </p:spPr>
      </p:pic>
      <p:pic>
        <p:nvPicPr>
          <p:cNvPr id="8" name="Picture 5" descr="1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4197493" y="188640"/>
            <a:ext cx="4766995" cy="3101601"/>
          </a:xfrm>
          <a:prstGeom prst="rect">
            <a:avLst/>
          </a:prstGeom>
          <a:noFill/>
          <a:ln/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Προεπιλεγμένη σχεδίαση">
  <a:themeElements>
    <a:clrScheme name="Προεπιλεγμένη σχεδίαση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Προεπιλεγμένη σχεδίαση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Προεπιλεγμένη σχεδίαση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Προεπιλεγμένη σχεδίαση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Προεπιλεγμένη σχεδίαση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Προεπιλεγμένη σχεδίαση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Προεπιλεγμένη σχεδίαση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Προεπιλεγμένη σχεδίαση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Προεπιλεγμένη σχεδίαση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Θέμα του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2443</TotalTime>
  <Words>107</Words>
  <Application>Microsoft Office PowerPoint</Application>
  <PresentationFormat>Προβολή στην οθόνη (4:3)</PresentationFormat>
  <Paragraphs>41</Paragraphs>
  <Slides>30</Slides>
  <Notes>0</Notes>
  <HiddenSlides>0</HiddenSlides>
  <MMClips>0</MMClips>
  <ScaleCrop>false</ScaleCrop>
  <HeadingPairs>
    <vt:vector size="4" baseType="variant">
      <vt:variant>
        <vt:lpstr>Θέμα</vt:lpstr>
      </vt:variant>
      <vt:variant>
        <vt:i4>1</vt:i4>
      </vt:variant>
      <vt:variant>
        <vt:lpstr>Τίτλοι διαφανειών</vt:lpstr>
      </vt:variant>
      <vt:variant>
        <vt:i4>30</vt:i4>
      </vt:variant>
    </vt:vector>
  </HeadingPairs>
  <TitlesOfParts>
    <vt:vector size="31" baseType="lpstr">
      <vt:lpstr>Προεπιλεγμένη σχεδίαση</vt:lpstr>
      <vt:lpstr>25 ΜΑΡΤΙΟΥ Ο Ευαγγελισμός της Θεοτόκου</vt:lpstr>
      <vt:lpstr>Διαφάνεια 2</vt:lpstr>
      <vt:lpstr>ΠΟΙΗΜΑ «Ευαγγελισμός - Ελληνισμός»</vt:lpstr>
      <vt:lpstr>Διαφάνεια 4</vt:lpstr>
      <vt:lpstr>Διαφάνεια 5</vt:lpstr>
      <vt:lpstr>Διαφάνεια 6</vt:lpstr>
      <vt:lpstr>ΠΑΙΔΟΜΑΖΩΜΑ</vt:lpstr>
      <vt:lpstr>Διαφάνεια 8</vt:lpstr>
      <vt:lpstr>Διαφάνεια 9</vt:lpstr>
      <vt:lpstr>Διαφάνεια 10</vt:lpstr>
      <vt:lpstr>Διαφάνεια 11</vt:lpstr>
      <vt:lpstr>ΡΗΓΑΣ ΦΕΡΑΙΟΣ</vt:lpstr>
      <vt:lpstr>Όρκος Φιλικής Εταιρείας</vt:lpstr>
      <vt:lpstr>ΑΛΕΞΑΝΔΡΟΣ ΥΨΗΛΑΝΤΗΣ</vt:lpstr>
      <vt:lpstr>ΠΑΛΑΙΩΝ ΠΑΤΡΩΝ ΓΕΡΜΑΝΟΣ</vt:lpstr>
      <vt:lpstr>Το φλάμπουρο</vt:lpstr>
      <vt:lpstr>Διαφάνεια 17</vt:lpstr>
      <vt:lpstr>ΘΕΟΔΩΡΟΣ ΚΟΛΟΚΟΤΡΩΝΗΣ</vt:lpstr>
      <vt:lpstr>ΑΘΑΝΑΣΙΟΣ ΔΙΑΚΟΣ</vt:lpstr>
      <vt:lpstr>ΑΘΑΝΑΣΙΟΣ ΔΙΑΚΟΣ</vt:lpstr>
      <vt:lpstr>Η ΚΑΤΑΣΤΡΟΦΗ ΤΗΣ ΧΙΟΥ</vt:lpstr>
      <vt:lpstr>Διαφάνεια 22</vt:lpstr>
      <vt:lpstr>ΜΠΟΥΜΠΟΥΛΙΝΑ</vt:lpstr>
      <vt:lpstr>Μπουμπουλίνα - Μαυρογένους</vt:lpstr>
      <vt:lpstr>ΠΟΙΗΜΑ: «Κωνσταντίνος Κανάρης»</vt:lpstr>
      <vt:lpstr>Διαφάνεια 26</vt:lpstr>
      <vt:lpstr>Διαφάνεια 27</vt:lpstr>
      <vt:lpstr>Η ΝΑΥΜΑΧΙΑ ΣΤΟ ΝΑΥΑΡΙΝΟ</vt:lpstr>
      <vt:lpstr>ΤΟ ΠΡΩΤΟ ΕΛΛΗΝΙΚΟ ΚΡΑΤΟΣ</vt:lpstr>
      <vt:lpstr>«ΚΛΕΙΣΕ ΣΤΗΝ ΨΥΧΗ ΣΟΥ ΤΗΝ  ΕΛΛΑΔΑ  ΚΑΙ ΘΑ ΝΙΩΣΕΙΣ ΜΕΣΑ ΣΟΥ  ΚΑΘΕ ΕΙΔΟΥΣ ΜΕΓΑΛΕΙΟ!».</vt:lpstr>
    </vt:vector>
  </TitlesOfParts>
  <Company>.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ΑΓΩΝΙΣΤΕΣ</dc:title>
  <dc:creator>Ταταρίδης Ελευθέριος</dc:creator>
  <cp:lastModifiedBy>USER</cp:lastModifiedBy>
  <cp:revision>163</cp:revision>
  <dcterms:created xsi:type="dcterms:W3CDTF">2004-02-13T13:34:38Z</dcterms:created>
  <dcterms:modified xsi:type="dcterms:W3CDTF">2024-11-24T23:20:37Z</dcterms:modified>
</cp:coreProperties>
</file>